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lacial Indifference Bold" charset="1" panose="00000800000000000000"/>
      <p:regular r:id="rId15"/>
    </p:embeddedFont>
    <p:embeddedFont>
      <p:font typeface="Glacial Indifference" charset="1" panose="00000000000000000000"/>
      <p:regular r:id="rId16"/>
    </p:embeddedFont>
    <p:embeddedFont>
      <p:font typeface="Aileron" charset="1" panose="00000500000000000000"/>
      <p:regular r:id="rId17"/>
    </p:embeddedFont>
    <p:embeddedFont>
      <p:font typeface="Aileron Bold" charset="1" panose="00000800000000000000"/>
      <p:regular r:id="rId18"/>
    </p:embeddedFont>
    <p:embeddedFont>
      <p:font typeface="Open Sans Bold" charset="1" panose="020B0806030504020204"/>
      <p:regular r:id="rId19"/>
    </p:embeddedFont>
    <p:embeddedFont>
      <p:font typeface="Glacial Indifference Bold Italics" charset="1" panose="00000800000000000000"/>
      <p:regular r:id="rId20"/>
    </p:embeddedFont>
    <p:embeddedFont>
      <p:font typeface="Muli Heavy" charset="1" panose="00000A00000000000000"/>
      <p:regular r:id="rId21"/>
    </p:embeddedFont>
    <p:embeddedFont>
      <p:font typeface="TT Interphases Bold" charset="1" panose="02000803060000020004"/>
      <p:regular r:id="rId22"/>
    </p:embeddedFont>
    <p:embeddedFont>
      <p:font typeface="TT Interphases" charset="1" panose="0200050302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288449" y="2213964"/>
            <a:ext cx="9313647" cy="464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2"/>
              </a:lnSpc>
            </a:pPr>
            <a:r>
              <a:rPr lang="en-US" b="true" sz="6580" spc="61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ESTRCTURA ORGANIZACIONAL DE UNA EMPRESA EN EL AREA DE TI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91488" y="7110105"/>
            <a:ext cx="7307570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2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AXEL CORDOVA MONTIEL</a:t>
            </a:r>
          </a:p>
          <a:p>
            <a:pPr algn="ctr">
              <a:lnSpc>
                <a:spcPts val="3359"/>
              </a:lnSpc>
            </a:pPr>
            <a:r>
              <a:rPr lang="en-US" sz="2400" spc="22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LEONARDO MONTAÑO LARES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22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GERARDO TAPIA FIMBRES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B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01435"/>
            <a:ext cx="2572985" cy="1054260"/>
            <a:chOff x="0" y="0"/>
            <a:chExt cx="1504766" cy="6165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4766" cy="616566"/>
            </a:xfrm>
            <a:custGeom>
              <a:avLst/>
              <a:gdLst/>
              <a:ahLst/>
              <a:cxnLst/>
              <a:rect r="r" b="b" t="t" l="l"/>
              <a:pathLst>
                <a:path h="616566" w="1504766">
                  <a:moveTo>
                    <a:pt x="159473" y="0"/>
                  </a:moveTo>
                  <a:lnTo>
                    <a:pt x="1345293" y="0"/>
                  </a:lnTo>
                  <a:cubicBezTo>
                    <a:pt x="1433367" y="0"/>
                    <a:pt x="1504766" y="71399"/>
                    <a:pt x="1504766" y="159473"/>
                  </a:cubicBezTo>
                  <a:lnTo>
                    <a:pt x="1504766" y="457093"/>
                  </a:lnTo>
                  <a:cubicBezTo>
                    <a:pt x="1504766" y="545167"/>
                    <a:pt x="1433367" y="616566"/>
                    <a:pt x="1345293" y="616566"/>
                  </a:cubicBezTo>
                  <a:lnTo>
                    <a:pt x="159473" y="616566"/>
                  </a:lnTo>
                  <a:cubicBezTo>
                    <a:pt x="71399" y="616566"/>
                    <a:pt x="0" y="545167"/>
                    <a:pt x="0" y="45709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188AC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4766" cy="65466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sz="1700" spc="52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Departamento de administración y finanzas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15015" y="3001435"/>
            <a:ext cx="2572985" cy="758985"/>
            <a:chOff x="0" y="0"/>
            <a:chExt cx="1504766" cy="4438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4766" cy="443879"/>
            </a:xfrm>
            <a:custGeom>
              <a:avLst/>
              <a:gdLst/>
              <a:ahLst/>
              <a:cxnLst/>
              <a:rect r="r" b="b" t="t" l="l"/>
              <a:pathLst>
                <a:path h="443879" w="1504766">
                  <a:moveTo>
                    <a:pt x="159473" y="0"/>
                  </a:moveTo>
                  <a:lnTo>
                    <a:pt x="1345293" y="0"/>
                  </a:lnTo>
                  <a:cubicBezTo>
                    <a:pt x="1433367" y="0"/>
                    <a:pt x="1504766" y="71399"/>
                    <a:pt x="1504766" y="159473"/>
                  </a:cubicBezTo>
                  <a:lnTo>
                    <a:pt x="1504766" y="284406"/>
                  </a:lnTo>
                  <a:cubicBezTo>
                    <a:pt x="1504766" y="372481"/>
                    <a:pt x="1433367" y="443879"/>
                    <a:pt x="1345293" y="443879"/>
                  </a:cubicBezTo>
                  <a:lnTo>
                    <a:pt x="159473" y="443879"/>
                  </a:lnTo>
                  <a:cubicBezTo>
                    <a:pt x="71399" y="443879"/>
                    <a:pt x="0" y="372481"/>
                    <a:pt x="0" y="284406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01C4BC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04766" cy="481979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sz="1700" spc="52" strike="noStrike" u="none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Departamento de reclutamiento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18674" y="3001435"/>
            <a:ext cx="2572985" cy="1054260"/>
            <a:chOff x="0" y="0"/>
            <a:chExt cx="1504766" cy="6165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4766" cy="616566"/>
            </a:xfrm>
            <a:custGeom>
              <a:avLst/>
              <a:gdLst/>
              <a:ahLst/>
              <a:cxnLst/>
              <a:rect r="r" b="b" t="t" l="l"/>
              <a:pathLst>
                <a:path h="616566" w="1504766">
                  <a:moveTo>
                    <a:pt x="159473" y="0"/>
                  </a:moveTo>
                  <a:lnTo>
                    <a:pt x="1345293" y="0"/>
                  </a:lnTo>
                  <a:cubicBezTo>
                    <a:pt x="1433367" y="0"/>
                    <a:pt x="1504766" y="71399"/>
                    <a:pt x="1504766" y="159473"/>
                  </a:cubicBezTo>
                  <a:lnTo>
                    <a:pt x="1504766" y="457093"/>
                  </a:lnTo>
                  <a:cubicBezTo>
                    <a:pt x="1504766" y="545167"/>
                    <a:pt x="1433367" y="616566"/>
                    <a:pt x="1345293" y="616566"/>
                  </a:cubicBezTo>
                  <a:lnTo>
                    <a:pt x="159473" y="616566"/>
                  </a:lnTo>
                  <a:cubicBezTo>
                    <a:pt x="71399" y="616566"/>
                    <a:pt x="0" y="545167"/>
                    <a:pt x="0" y="45709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AFDC7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04766" cy="65466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Departamento de tecnología y plataforma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43517" y="1155579"/>
            <a:ext cx="2572985" cy="693811"/>
            <a:chOff x="0" y="0"/>
            <a:chExt cx="1980081" cy="533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80081" cy="533933"/>
            </a:xfrm>
            <a:custGeom>
              <a:avLst/>
              <a:gdLst/>
              <a:ahLst/>
              <a:cxnLst/>
              <a:rect r="r" b="b" t="t" l="l"/>
              <a:pathLst>
                <a:path h="533933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4460"/>
                  </a:lnTo>
                  <a:cubicBezTo>
                    <a:pt x="1980081" y="462535"/>
                    <a:pt x="1908683" y="533933"/>
                    <a:pt x="1820608" y="533933"/>
                  </a:cubicBezTo>
                  <a:lnTo>
                    <a:pt x="159473" y="533933"/>
                  </a:lnTo>
                  <a:cubicBezTo>
                    <a:pt x="71399" y="533933"/>
                    <a:pt x="0" y="462535"/>
                    <a:pt x="0" y="374460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980081" cy="562508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1961"/>
                </a:lnSpc>
                <a:spcBef>
                  <a:spcPct val="0"/>
                </a:spcBef>
              </a:pPr>
              <a:r>
                <a:rPr lang="en-US" sz="1400" spc="43" strike="noStrike" u="none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Dirección general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43517" y="461767"/>
            <a:ext cx="2572985" cy="693811"/>
            <a:chOff x="0" y="0"/>
            <a:chExt cx="1980081" cy="533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80081" cy="533933"/>
            </a:xfrm>
            <a:custGeom>
              <a:avLst/>
              <a:gdLst/>
              <a:ahLst/>
              <a:cxnLst/>
              <a:rect r="r" b="b" t="t" l="l"/>
              <a:pathLst>
                <a:path h="533933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4460"/>
                  </a:lnTo>
                  <a:cubicBezTo>
                    <a:pt x="1980081" y="462535"/>
                    <a:pt x="1908683" y="533933"/>
                    <a:pt x="1820608" y="533933"/>
                  </a:cubicBezTo>
                  <a:lnTo>
                    <a:pt x="159473" y="533933"/>
                  </a:lnTo>
                  <a:cubicBezTo>
                    <a:pt x="71399" y="533933"/>
                    <a:pt x="0" y="462535"/>
                    <a:pt x="0" y="374460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1DC78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980081" cy="572033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CEO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4378315"/>
            <a:ext cx="2572985" cy="696180"/>
            <a:chOff x="0" y="0"/>
            <a:chExt cx="1980081" cy="5357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80081" cy="535756"/>
            </a:xfrm>
            <a:custGeom>
              <a:avLst/>
              <a:gdLst/>
              <a:ahLst/>
              <a:cxnLst/>
              <a:rect r="r" b="b" t="t" l="l"/>
              <a:pathLst>
                <a:path h="535756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6283"/>
                  </a:lnTo>
                  <a:cubicBezTo>
                    <a:pt x="1980081" y="464358"/>
                    <a:pt x="1908683" y="535756"/>
                    <a:pt x="1820608" y="535756"/>
                  </a:cubicBezTo>
                  <a:lnTo>
                    <a:pt x="159473" y="535756"/>
                  </a:lnTo>
                  <a:cubicBezTo>
                    <a:pt x="71399" y="535756"/>
                    <a:pt x="0" y="464358"/>
                    <a:pt x="0" y="37628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188AC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980081" cy="57385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gerente financiero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715015" y="4539270"/>
            <a:ext cx="2572985" cy="720885"/>
            <a:chOff x="0" y="0"/>
            <a:chExt cx="1980081" cy="5547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80081" cy="554769"/>
            </a:xfrm>
            <a:custGeom>
              <a:avLst/>
              <a:gdLst/>
              <a:ahLst/>
              <a:cxnLst/>
              <a:rect r="r" b="b" t="t" l="l"/>
              <a:pathLst>
                <a:path h="554769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95296"/>
                  </a:lnTo>
                  <a:cubicBezTo>
                    <a:pt x="1980081" y="483370"/>
                    <a:pt x="1908683" y="554769"/>
                    <a:pt x="1820608" y="554769"/>
                  </a:cubicBezTo>
                  <a:lnTo>
                    <a:pt x="159473" y="554769"/>
                  </a:lnTo>
                  <a:cubicBezTo>
                    <a:pt x="71399" y="554769"/>
                    <a:pt x="0" y="483370"/>
                    <a:pt x="0" y="395296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01C4B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980081" cy="592869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gerente de reclutamiento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515537" y="4389075"/>
            <a:ext cx="2572985" cy="696180"/>
            <a:chOff x="0" y="0"/>
            <a:chExt cx="1980081" cy="5357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80081" cy="535756"/>
            </a:xfrm>
            <a:custGeom>
              <a:avLst/>
              <a:gdLst/>
              <a:ahLst/>
              <a:cxnLst/>
              <a:rect r="r" b="b" t="t" l="l"/>
              <a:pathLst>
                <a:path h="535756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6283"/>
                  </a:lnTo>
                  <a:cubicBezTo>
                    <a:pt x="1980081" y="464358"/>
                    <a:pt x="1908683" y="535756"/>
                    <a:pt x="1820608" y="535756"/>
                  </a:cubicBezTo>
                  <a:lnTo>
                    <a:pt x="159473" y="535756"/>
                  </a:lnTo>
                  <a:cubicBezTo>
                    <a:pt x="71399" y="535756"/>
                    <a:pt x="0" y="464358"/>
                    <a:pt x="0" y="37628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AFDC77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80081" cy="57385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gerente de tecnologia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518674" y="6036130"/>
            <a:ext cx="2572985" cy="696180"/>
            <a:chOff x="0" y="0"/>
            <a:chExt cx="1980081" cy="53575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80081" cy="535756"/>
            </a:xfrm>
            <a:custGeom>
              <a:avLst/>
              <a:gdLst/>
              <a:ahLst/>
              <a:cxnLst/>
              <a:rect r="r" b="b" t="t" l="l"/>
              <a:pathLst>
                <a:path h="535756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6283"/>
                  </a:lnTo>
                  <a:cubicBezTo>
                    <a:pt x="1980081" y="464358"/>
                    <a:pt x="1908683" y="535756"/>
                    <a:pt x="1820608" y="535756"/>
                  </a:cubicBezTo>
                  <a:lnTo>
                    <a:pt x="159473" y="535756"/>
                  </a:lnTo>
                  <a:cubicBezTo>
                    <a:pt x="71399" y="535756"/>
                    <a:pt x="0" y="464358"/>
                    <a:pt x="0" y="37628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AFDC77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980081" cy="57385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desarrolladores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715015" y="5973715"/>
            <a:ext cx="2572985" cy="720885"/>
            <a:chOff x="0" y="0"/>
            <a:chExt cx="1980081" cy="5547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80081" cy="554769"/>
            </a:xfrm>
            <a:custGeom>
              <a:avLst/>
              <a:gdLst/>
              <a:ahLst/>
              <a:cxnLst/>
              <a:rect r="r" b="b" t="t" l="l"/>
              <a:pathLst>
                <a:path h="554769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95296"/>
                  </a:lnTo>
                  <a:cubicBezTo>
                    <a:pt x="1980081" y="483370"/>
                    <a:pt x="1908683" y="554769"/>
                    <a:pt x="1820608" y="554769"/>
                  </a:cubicBezTo>
                  <a:lnTo>
                    <a:pt x="159473" y="554769"/>
                  </a:lnTo>
                  <a:cubicBezTo>
                    <a:pt x="71399" y="554769"/>
                    <a:pt x="0" y="483370"/>
                    <a:pt x="0" y="395296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01C4BC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80081" cy="592869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entrevistadores tecnicos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5715015" y="7605318"/>
            <a:ext cx="2572985" cy="720885"/>
            <a:chOff x="0" y="0"/>
            <a:chExt cx="1980081" cy="55476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80081" cy="554769"/>
            </a:xfrm>
            <a:custGeom>
              <a:avLst/>
              <a:gdLst/>
              <a:ahLst/>
              <a:cxnLst/>
              <a:rect r="r" b="b" t="t" l="l"/>
              <a:pathLst>
                <a:path h="554769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95296"/>
                  </a:lnTo>
                  <a:cubicBezTo>
                    <a:pt x="1980081" y="483370"/>
                    <a:pt x="1908683" y="554769"/>
                    <a:pt x="1820608" y="554769"/>
                  </a:cubicBezTo>
                  <a:lnTo>
                    <a:pt x="159473" y="554769"/>
                  </a:lnTo>
                  <a:cubicBezTo>
                    <a:pt x="71399" y="554769"/>
                    <a:pt x="0" y="483370"/>
                    <a:pt x="0" y="395296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01C4BC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980081" cy="592869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reclutadores especializados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>
            <a:off x="1286493" y="4055695"/>
            <a:ext cx="0" cy="32262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17001507" y="3760420"/>
            <a:ext cx="0" cy="7788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H="true">
            <a:off x="4802029" y="4055695"/>
            <a:ext cx="3137" cy="33338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0" y="5998420"/>
            <a:ext cx="2572985" cy="696180"/>
            <a:chOff x="0" y="0"/>
            <a:chExt cx="1980081" cy="53575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80081" cy="535756"/>
            </a:xfrm>
            <a:custGeom>
              <a:avLst/>
              <a:gdLst/>
              <a:ahLst/>
              <a:cxnLst/>
              <a:rect r="r" b="b" t="t" l="l"/>
              <a:pathLst>
                <a:path h="535756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6283"/>
                  </a:lnTo>
                  <a:cubicBezTo>
                    <a:pt x="1980081" y="464358"/>
                    <a:pt x="1908683" y="535756"/>
                    <a:pt x="1820608" y="535756"/>
                  </a:cubicBezTo>
                  <a:lnTo>
                    <a:pt x="159473" y="535756"/>
                  </a:lnTo>
                  <a:cubicBezTo>
                    <a:pt x="71399" y="535756"/>
                    <a:pt x="0" y="464358"/>
                    <a:pt x="0" y="37628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188AC7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980081" cy="57385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administrativos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0" y="7617670"/>
            <a:ext cx="2572985" cy="696180"/>
            <a:chOff x="0" y="0"/>
            <a:chExt cx="1980081" cy="53575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980081" cy="535756"/>
            </a:xfrm>
            <a:custGeom>
              <a:avLst/>
              <a:gdLst/>
              <a:ahLst/>
              <a:cxnLst/>
              <a:rect r="r" b="b" t="t" l="l"/>
              <a:pathLst>
                <a:path h="535756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6283"/>
                  </a:lnTo>
                  <a:cubicBezTo>
                    <a:pt x="1980081" y="464358"/>
                    <a:pt x="1908683" y="535756"/>
                    <a:pt x="1820608" y="535756"/>
                  </a:cubicBezTo>
                  <a:lnTo>
                    <a:pt x="159473" y="535756"/>
                  </a:lnTo>
                  <a:cubicBezTo>
                    <a:pt x="71399" y="535756"/>
                    <a:pt x="0" y="464358"/>
                    <a:pt x="0" y="37628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188AC7"/>
            </a:solidFill>
            <a:ln cap="rnd">
              <a:noFill/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980081" cy="57385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contador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1286493" y="5074495"/>
            <a:ext cx="0" cy="9239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17001507" y="5260155"/>
            <a:ext cx="0" cy="71356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286493" y="6694601"/>
            <a:ext cx="0" cy="92307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17001507" y="6694601"/>
            <a:ext cx="0" cy="91071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4802029" y="5085255"/>
            <a:ext cx="3137" cy="9508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9" id="49"/>
          <p:cNvGrpSpPr/>
          <p:nvPr/>
        </p:nvGrpSpPr>
        <p:grpSpPr>
          <a:xfrm rot="0">
            <a:off x="11849131" y="3001435"/>
            <a:ext cx="2572985" cy="831555"/>
            <a:chOff x="0" y="0"/>
            <a:chExt cx="1504766" cy="48632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04766" cy="486320"/>
            </a:xfrm>
            <a:custGeom>
              <a:avLst/>
              <a:gdLst/>
              <a:ahLst/>
              <a:cxnLst/>
              <a:rect r="r" b="b" t="t" l="l"/>
              <a:pathLst>
                <a:path h="486320" w="1504766">
                  <a:moveTo>
                    <a:pt x="159473" y="0"/>
                  </a:moveTo>
                  <a:lnTo>
                    <a:pt x="1345293" y="0"/>
                  </a:lnTo>
                  <a:cubicBezTo>
                    <a:pt x="1433367" y="0"/>
                    <a:pt x="1504766" y="71399"/>
                    <a:pt x="1504766" y="159473"/>
                  </a:cubicBezTo>
                  <a:lnTo>
                    <a:pt x="1504766" y="326847"/>
                  </a:lnTo>
                  <a:cubicBezTo>
                    <a:pt x="1504766" y="414922"/>
                    <a:pt x="1433367" y="486320"/>
                    <a:pt x="1345293" y="486320"/>
                  </a:cubicBezTo>
                  <a:lnTo>
                    <a:pt x="159473" y="486320"/>
                  </a:lnTo>
                  <a:cubicBezTo>
                    <a:pt x="71399" y="486320"/>
                    <a:pt x="0" y="414922"/>
                    <a:pt x="0" y="326847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FFDE5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504766" cy="524420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Departamento legal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3515537" y="7598620"/>
            <a:ext cx="2572985" cy="696180"/>
            <a:chOff x="0" y="0"/>
            <a:chExt cx="1980081" cy="53575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980081" cy="535756"/>
            </a:xfrm>
            <a:custGeom>
              <a:avLst/>
              <a:gdLst/>
              <a:ahLst/>
              <a:cxnLst/>
              <a:rect r="r" b="b" t="t" l="l"/>
              <a:pathLst>
                <a:path h="535756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6283"/>
                  </a:lnTo>
                  <a:cubicBezTo>
                    <a:pt x="1980081" y="464358"/>
                    <a:pt x="1908683" y="535756"/>
                    <a:pt x="1820608" y="535756"/>
                  </a:cubicBezTo>
                  <a:lnTo>
                    <a:pt x="159473" y="535756"/>
                  </a:lnTo>
                  <a:cubicBezTo>
                    <a:pt x="71399" y="535756"/>
                    <a:pt x="0" y="464358"/>
                    <a:pt x="0" y="37628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AFDC77"/>
            </a:solidFill>
            <a:ln cap="rnd">
              <a:noFill/>
              <a:prstDash val="solid"/>
              <a:round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980081" cy="57385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ingenieros de datos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849131" y="4500115"/>
            <a:ext cx="2572985" cy="696180"/>
            <a:chOff x="0" y="0"/>
            <a:chExt cx="1980081" cy="53575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980081" cy="535756"/>
            </a:xfrm>
            <a:custGeom>
              <a:avLst/>
              <a:gdLst/>
              <a:ahLst/>
              <a:cxnLst/>
              <a:rect r="r" b="b" t="t" l="l"/>
              <a:pathLst>
                <a:path h="535756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6283"/>
                  </a:lnTo>
                  <a:cubicBezTo>
                    <a:pt x="1980081" y="464358"/>
                    <a:pt x="1908683" y="535756"/>
                    <a:pt x="1820608" y="535756"/>
                  </a:cubicBezTo>
                  <a:lnTo>
                    <a:pt x="159473" y="535756"/>
                  </a:lnTo>
                  <a:cubicBezTo>
                    <a:pt x="71399" y="535756"/>
                    <a:pt x="0" y="464358"/>
                    <a:pt x="0" y="37628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980081" cy="57385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asesores legales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1849131" y="5973715"/>
            <a:ext cx="2572985" cy="720885"/>
            <a:chOff x="0" y="0"/>
            <a:chExt cx="1980081" cy="55476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980081" cy="554769"/>
            </a:xfrm>
            <a:custGeom>
              <a:avLst/>
              <a:gdLst/>
              <a:ahLst/>
              <a:cxnLst/>
              <a:rect r="r" b="b" t="t" l="l"/>
              <a:pathLst>
                <a:path h="554769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95296"/>
                  </a:lnTo>
                  <a:cubicBezTo>
                    <a:pt x="1980081" y="483370"/>
                    <a:pt x="1908683" y="554769"/>
                    <a:pt x="1820608" y="554769"/>
                  </a:cubicBezTo>
                  <a:lnTo>
                    <a:pt x="159473" y="554769"/>
                  </a:lnTo>
                  <a:cubicBezTo>
                    <a:pt x="71399" y="554769"/>
                    <a:pt x="0" y="483370"/>
                    <a:pt x="0" y="395296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980081" cy="592869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oficial de cumplimiento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1849131" y="7630023"/>
            <a:ext cx="2572985" cy="696180"/>
            <a:chOff x="0" y="0"/>
            <a:chExt cx="1980081" cy="53575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980081" cy="535756"/>
            </a:xfrm>
            <a:custGeom>
              <a:avLst/>
              <a:gdLst/>
              <a:ahLst/>
              <a:cxnLst/>
              <a:rect r="r" b="b" t="t" l="l"/>
              <a:pathLst>
                <a:path h="535756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6283"/>
                  </a:lnTo>
                  <a:cubicBezTo>
                    <a:pt x="1980081" y="464358"/>
                    <a:pt x="1908683" y="535756"/>
                    <a:pt x="1820608" y="535756"/>
                  </a:cubicBezTo>
                  <a:lnTo>
                    <a:pt x="159473" y="535756"/>
                  </a:lnTo>
                  <a:cubicBezTo>
                    <a:pt x="71399" y="535756"/>
                    <a:pt x="0" y="464358"/>
                    <a:pt x="0" y="37628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1980081" cy="57385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abogados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 flipH="true">
            <a:off x="4802029" y="6732310"/>
            <a:ext cx="3137" cy="86631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>
            <a:off x="13135624" y="3832989"/>
            <a:ext cx="0" cy="6671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>
            <a:off x="13135624" y="6694601"/>
            <a:ext cx="0" cy="93542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>
            <a:off x="13135624" y="5196295"/>
            <a:ext cx="0" cy="77742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>
            <a:off x="10216503" y="1502484"/>
            <a:ext cx="6785005" cy="14989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 flipV="true">
            <a:off x="1286493" y="1502484"/>
            <a:ext cx="6357024" cy="149895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V="true">
            <a:off x="4805166" y="1849390"/>
            <a:ext cx="4124844" cy="115204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H="true" flipV="true">
            <a:off x="8930010" y="1849390"/>
            <a:ext cx="4205614" cy="115204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72" id="72"/>
          <p:cNvGrpSpPr/>
          <p:nvPr/>
        </p:nvGrpSpPr>
        <p:grpSpPr>
          <a:xfrm rot="0">
            <a:off x="7643517" y="3001435"/>
            <a:ext cx="2572985" cy="1054260"/>
            <a:chOff x="0" y="0"/>
            <a:chExt cx="1504766" cy="616566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504766" cy="616566"/>
            </a:xfrm>
            <a:custGeom>
              <a:avLst/>
              <a:gdLst/>
              <a:ahLst/>
              <a:cxnLst/>
              <a:rect r="r" b="b" t="t" l="l"/>
              <a:pathLst>
                <a:path h="616566" w="1504766">
                  <a:moveTo>
                    <a:pt x="159473" y="0"/>
                  </a:moveTo>
                  <a:lnTo>
                    <a:pt x="1345293" y="0"/>
                  </a:lnTo>
                  <a:cubicBezTo>
                    <a:pt x="1433367" y="0"/>
                    <a:pt x="1504766" y="71399"/>
                    <a:pt x="1504766" y="159473"/>
                  </a:cubicBezTo>
                  <a:lnTo>
                    <a:pt x="1504766" y="457093"/>
                  </a:lnTo>
                  <a:cubicBezTo>
                    <a:pt x="1504766" y="545167"/>
                    <a:pt x="1433367" y="616566"/>
                    <a:pt x="1345293" y="616566"/>
                  </a:cubicBezTo>
                  <a:lnTo>
                    <a:pt x="159473" y="616566"/>
                  </a:lnTo>
                  <a:cubicBezTo>
                    <a:pt x="71399" y="616566"/>
                    <a:pt x="0" y="545167"/>
                    <a:pt x="0" y="45709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FF914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1504766" cy="65466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departamento de marketing y comunicacion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7643517" y="4500115"/>
            <a:ext cx="2572985" cy="720885"/>
            <a:chOff x="0" y="0"/>
            <a:chExt cx="1980081" cy="554769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980081" cy="554769"/>
            </a:xfrm>
            <a:custGeom>
              <a:avLst/>
              <a:gdLst/>
              <a:ahLst/>
              <a:cxnLst/>
              <a:rect r="r" b="b" t="t" l="l"/>
              <a:pathLst>
                <a:path h="554769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95296"/>
                  </a:lnTo>
                  <a:cubicBezTo>
                    <a:pt x="1980081" y="483370"/>
                    <a:pt x="1908683" y="554769"/>
                    <a:pt x="1820608" y="554769"/>
                  </a:cubicBezTo>
                  <a:lnTo>
                    <a:pt x="159473" y="554769"/>
                  </a:lnTo>
                  <a:cubicBezTo>
                    <a:pt x="71399" y="554769"/>
                    <a:pt x="0" y="483370"/>
                    <a:pt x="0" y="395296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1980081" cy="592869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gerente de marketing digital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7643517" y="7617670"/>
            <a:ext cx="2572985" cy="720885"/>
            <a:chOff x="0" y="0"/>
            <a:chExt cx="1980081" cy="554769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980081" cy="554769"/>
            </a:xfrm>
            <a:custGeom>
              <a:avLst/>
              <a:gdLst/>
              <a:ahLst/>
              <a:cxnLst/>
              <a:rect r="r" b="b" t="t" l="l"/>
              <a:pathLst>
                <a:path h="554769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95296"/>
                  </a:lnTo>
                  <a:cubicBezTo>
                    <a:pt x="1980081" y="483370"/>
                    <a:pt x="1908683" y="554769"/>
                    <a:pt x="1820608" y="554769"/>
                  </a:cubicBezTo>
                  <a:lnTo>
                    <a:pt x="159473" y="554769"/>
                  </a:lnTo>
                  <a:cubicBezTo>
                    <a:pt x="71399" y="554769"/>
                    <a:pt x="0" y="483370"/>
                    <a:pt x="0" y="395296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1980081" cy="592869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Especialistas en SEO/SEM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7643517" y="5998420"/>
            <a:ext cx="2572985" cy="696180"/>
            <a:chOff x="0" y="0"/>
            <a:chExt cx="1980081" cy="535756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980081" cy="535756"/>
            </a:xfrm>
            <a:custGeom>
              <a:avLst/>
              <a:gdLst/>
              <a:ahLst/>
              <a:cxnLst/>
              <a:rect r="r" b="b" t="t" l="l"/>
              <a:pathLst>
                <a:path h="535756" w="1980081">
                  <a:moveTo>
                    <a:pt x="159473" y="0"/>
                  </a:moveTo>
                  <a:lnTo>
                    <a:pt x="1820608" y="0"/>
                  </a:lnTo>
                  <a:cubicBezTo>
                    <a:pt x="1908683" y="0"/>
                    <a:pt x="1980081" y="71399"/>
                    <a:pt x="1980081" y="159473"/>
                  </a:cubicBezTo>
                  <a:lnTo>
                    <a:pt x="1980081" y="376283"/>
                  </a:lnTo>
                  <a:cubicBezTo>
                    <a:pt x="1980081" y="464358"/>
                    <a:pt x="1908683" y="535756"/>
                    <a:pt x="1820608" y="535756"/>
                  </a:cubicBezTo>
                  <a:lnTo>
                    <a:pt x="159473" y="535756"/>
                  </a:lnTo>
                  <a:cubicBezTo>
                    <a:pt x="71399" y="535756"/>
                    <a:pt x="0" y="464358"/>
                    <a:pt x="0" y="376283"/>
                  </a:cubicBezTo>
                  <a:lnTo>
                    <a:pt x="0" y="159473"/>
                  </a:lnTo>
                  <a:cubicBezTo>
                    <a:pt x="0" y="71399"/>
                    <a:pt x="71399" y="0"/>
                    <a:pt x="159473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1980081" cy="573856"/>
            </a:xfrm>
            <a:prstGeom prst="rect">
              <a:avLst/>
            </a:prstGeom>
          </p:spPr>
          <p:txBody>
            <a:bodyPr anchor="ctr" rtlCol="false" tIns="86890" lIns="86890" bIns="86890" rIns="86890"/>
            <a:lstStyle/>
            <a:p>
              <a:pPr algn="ctr" marL="0" indent="0" lvl="0">
                <a:lnSpc>
                  <a:spcPts val="2381"/>
                </a:lnSpc>
                <a:spcBef>
                  <a:spcPct val="0"/>
                </a:spcBef>
              </a:pPr>
              <a:r>
                <a:rPr lang="en-US" b="true" sz="1700" spc="52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diseñadores graficos</a:t>
              </a:r>
            </a:p>
          </p:txBody>
        </p:sp>
      </p:grpSp>
      <p:sp>
        <p:nvSpPr>
          <p:cNvPr name="AutoShape 84" id="84"/>
          <p:cNvSpPr/>
          <p:nvPr/>
        </p:nvSpPr>
        <p:spPr>
          <a:xfrm>
            <a:off x="8930010" y="1849390"/>
            <a:ext cx="0" cy="115204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5" id="85"/>
          <p:cNvSpPr/>
          <p:nvPr/>
        </p:nvSpPr>
        <p:spPr>
          <a:xfrm flipV="true">
            <a:off x="8930010" y="4055695"/>
            <a:ext cx="0" cy="44442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86" id="86"/>
          <p:cNvSpPr/>
          <p:nvPr/>
        </p:nvSpPr>
        <p:spPr>
          <a:xfrm flipH="true" flipV="true">
            <a:off x="8930010" y="5221000"/>
            <a:ext cx="0" cy="77742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87" id="87"/>
          <p:cNvSpPr/>
          <p:nvPr/>
        </p:nvSpPr>
        <p:spPr>
          <a:xfrm flipV="true">
            <a:off x="8930010" y="6694601"/>
            <a:ext cx="0" cy="92307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88" id="88"/>
          <p:cNvSpPr txBox="true"/>
          <p:nvPr/>
        </p:nvSpPr>
        <p:spPr>
          <a:xfrm rot="0">
            <a:off x="1418361" y="15793"/>
            <a:ext cx="5629374" cy="115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6"/>
              </a:lnSpc>
            </a:pPr>
            <a:r>
              <a:rPr lang="en-US" sz="672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Organigrama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347460" y="-6820798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9786023" y="241733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301337">
            <a:off x="8750164" y="-1752451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458160">
            <a:off x="-2239585" y="5674455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989096" y="2395613"/>
            <a:ext cx="6427802" cy="5704674"/>
          </a:xfrm>
          <a:custGeom>
            <a:avLst/>
            <a:gdLst/>
            <a:ahLst/>
            <a:cxnLst/>
            <a:rect r="r" b="b" t="t" l="l"/>
            <a:pathLst>
              <a:path h="5704674" w="6427802">
                <a:moveTo>
                  <a:pt x="0" y="0"/>
                </a:moveTo>
                <a:lnTo>
                  <a:pt x="6427802" y="0"/>
                </a:lnTo>
                <a:lnTo>
                  <a:pt x="6427802" y="5704674"/>
                </a:lnTo>
                <a:lnTo>
                  <a:pt x="0" y="5704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25469" y="653782"/>
            <a:ext cx="6411555" cy="13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b="true" sz="7662" spc="72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FUNCIONES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4704" y="3590866"/>
            <a:ext cx="6799296" cy="423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9278" indent="-434639" lvl="1">
              <a:lnSpc>
                <a:spcPts val="5636"/>
              </a:lnSpc>
              <a:buFont typeface="Arial"/>
              <a:buChar char="•"/>
            </a:pPr>
            <a:r>
              <a:rPr lang="en-US" sz="4026" spc="8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Coordinación general de proyectos.</a:t>
            </a:r>
          </a:p>
          <a:p>
            <a:pPr algn="just" marL="869278" indent="-434639" lvl="1">
              <a:lnSpc>
                <a:spcPts val="5636"/>
              </a:lnSpc>
              <a:buFont typeface="Arial"/>
              <a:buChar char="•"/>
            </a:pPr>
            <a:r>
              <a:rPr lang="en-US" sz="4026" spc="8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Facturación y pagos a empleados.</a:t>
            </a:r>
          </a:p>
          <a:p>
            <a:pPr algn="just" marL="869278" indent="-434639" lvl="1">
              <a:lnSpc>
                <a:spcPts val="5636"/>
              </a:lnSpc>
              <a:buFont typeface="Arial"/>
              <a:buChar char="•"/>
            </a:pPr>
            <a:r>
              <a:rPr lang="en-US" sz="4026" spc="88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Manejo de presupuestos.</a:t>
            </a:r>
          </a:p>
          <a:p>
            <a:pPr algn="l">
              <a:lnSpc>
                <a:spcPts val="563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25469" y="2128310"/>
            <a:ext cx="7663627" cy="47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sz="2773" spc="2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DEP. DE ADMINISTRACIÓN Y FINANZAS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899086" y="-8147683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1434890" y="241733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301337">
            <a:off x="9883234" y="-2150579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458160">
            <a:off x="-3775194" y="6616870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673536" y="1607005"/>
            <a:ext cx="7135986" cy="6850547"/>
          </a:xfrm>
          <a:custGeom>
            <a:avLst/>
            <a:gdLst/>
            <a:ahLst/>
            <a:cxnLst/>
            <a:rect r="r" b="b" t="t" l="l"/>
            <a:pathLst>
              <a:path h="6850547" w="7135986">
                <a:moveTo>
                  <a:pt x="0" y="0"/>
                </a:moveTo>
                <a:lnTo>
                  <a:pt x="7135985" y="0"/>
                </a:lnTo>
                <a:lnTo>
                  <a:pt x="7135985" y="6850546"/>
                </a:lnTo>
                <a:lnTo>
                  <a:pt x="0" y="6850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25469" y="653782"/>
            <a:ext cx="6411555" cy="13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b="true" sz="7662" spc="72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FUNCIONES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376" y="3356044"/>
            <a:ext cx="9407741" cy="364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1495" indent="-370748" lvl="1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Desarrollo y mantenimiento de la página web.</a:t>
            </a:r>
          </a:p>
          <a:p>
            <a:pPr algn="just" marL="741495" indent="-370748" lvl="1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Integración de bases de datos y sistemas de terceros.</a:t>
            </a:r>
          </a:p>
          <a:p>
            <a:pPr algn="just" marL="741495" indent="-370748" lvl="1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Seguridad de la información.</a:t>
            </a:r>
          </a:p>
          <a:p>
            <a:pPr algn="just">
              <a:lnSpc>
                <a:spcPts val="480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25469" y="2128310"/>
            <a:ext cx="7663627" cy="47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sz="2773" spc="26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DEP. DE TECNOLOGÍA Y PLATAFORMA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7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3438022" y="-588154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9765101" y="2639850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3573052">
            <a:off x="9749055" y="-5743605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7754899">
            <a:off x="-1613415" y="6952551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3" y="0"/>
                </a:lnTo>
                <a:lnTo>
                  <a:pt x="8481393" y="7340261"/>
                </a:lnTo>
                <a:lnTo>
                  <a:pt x="0" y="734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389264" y="1174633"/>
            <a:ext cx="7375779" cy="8229600"/>
          </a:xfrm>
          <a:custGeom>
            <a:avLst/>
            <a:gdLst/>
            <a:ahLst/>
            <a:cxnLst/>
            <a:rect r="r" b="b" t="t" l="l"/>
            <a:pathLst>
              <a:path h="8229600" w="7375779">
                <a:moveTo>
                  <a:pt x="0" y="0"/>
                </a:moveTo>
                <a:lnTo>
                  <a:pt x="7375779" y="0"/>
                </a:lnTo>
                <a:lnTo>
                  <a:pt x="73757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55441" y="708401"/>
            <a:ext cx="7385880" cy="187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10"/>
              </a:lnSpc>
            </a:pPr>
            <a:r>
              <a:rPr lang="en-US" b="true" sz="9221" i="true" spc="866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FUNCIONES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1065" y="4147173"/>
            <a:ext cx="9407741" cy="268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7853" indent="-413926" lvl="1">
              <a:lnSpc>
                <a:spcPts val="5368"/>
              </a:lnSpc>
              <a:buFont typeface="Arial"/>
              <a:buChar char="•"/>
            </a:pPr>
            <a:r>
              <a:rPr lang="en-US" sz="3834" spc="8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Atracción de talento.</a:t>
            </a:r>
          </a:p>
          <a:p>
            <a:pPr algn="just" marL="827853" indent="-413926" lvl="1">
              <a:lnSpc>
                <a:spcPts val="5368"/>
              </a:lnSpc>
              <a:buFont typeface="Arial"/>
              <a:buChar char="•"/>
            </a:pPr>
            <a:r>
              <a:rPr lang="en-US" sz="3834" spc="8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Posicionamiento de marca.</a:t>
            </a:r>
          </a:p>
          <a:p>
            <a:pPr algn="just" marL="827853" indent="-413926" lvl="1">
              <a:lnSpc>
                <a:spcPts val="5368"/>
              </a:lnSpc>
              <a:buFont typeface="Arial"/>
              <a:buChar char="•"/>
            </a:pPr>
            <a:r>
              <a:rPr lang="en-US" sz="3834" spc="84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Publicidad / difusión de proyectos.</a:t>
            </a:r>
          </a:p>
          <a:p>
            <a:pPr algn="just">
              <a:lnSpc>
                <a:spcPts val="536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60210" y="2680363"/>
            <a:ext cx="9229054" cy="54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3"/>
              </a:lnSpc>
            </a:pPr>
            <a:r>
              <a:rPr lang="en-US" b="true" sz="3173" spc="298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DEP. DE MARKETING Y COMUNICACIÓN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6181245" y="-8982578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9437107" y="3316927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852665">
            <a:off x="13703294" y="-6804241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560765">
            <a:off x="1290550" y="6877591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328442" y="1801163"/>
            <a:ext cx="6673936" cy="7234619"/>
          </a:xfrm>
          <a:custGeom>
            <a:avLst/>
            <a:gdLst/>
            <a:ahLst/>
            <a:cxnLst/>
            <a:rect r="r" b="b" t="t" l="l"/>
            <a:pathLst>
              <a:path h="7234619" w="6673936">
                <a:moveTo>
                  <a:pt x="0" y="0"/>
                </a:moveTo>
                <a:lnTo>
                  <a:pt x="6673936" y="0"/>
                </a:lnTo>
                <a:lnTo>
                  <a:pt x="6673936" y="7234619"/>
                </a:lnTo>
                <a:lnTo>
                  <a:pt x="0" y="7234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25469" y="653782"/>
            <a:ext cx="6411555" cy="13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b="true" sz="7662" spc="72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FUNCIONES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9053" y="3704370"/>
            <a:ext cx="9407741" cy="181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1495" indent="-370748" lvl="1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Redacción y revisión de contratos.</a:t>
            </a:r>
          </a:p>
          <a:p>
            <a:pPr algn="just" marL="741495" indent="-370748" lvl="1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Cumplimiento con normativas laborales.</a:t>
            </a:r>
          </a:p>
          <a:p>
            <a:pPr algn="just" marL="741495" indent="-370748" lvl="1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Protección de datos.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5469" y="2128310"/>
            <a:ext cx="7663627" cy="47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sz="2773" spc="2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DEP. LEGAL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632160" y="-6571945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2940681" y="300106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301337">
            <a:off x="11904821" y="-3609181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437794">
            <a:off x="3478775" y="6775307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982185">
            <a:off x="13311504" y="4468652"/>
            <a:ext cx="5646840" cy="5583313"/>
          </a:xfrm>
          <a:custGeom>
            <a:avLst/>
            <a:gdLst/>
            <a:ahLst/>
            <a:cxnLst/>
            <a:rect r="r" b="b" t="t" l="l"/>
            <a:pathLst>
              <a:path h="5583313" w="5646840">
                <a:moveTo>
                  <a:pt x="0" y="0"/>
                </a:moveTo>
                <a:lnTo>
                  <a:pt x="5646840" y="0"/>
                </a:lnTo>
                <a:lnTo>
                  <a:pt x="5646840" y="5583313"/>
                </a:lnTo>
                <a:lnTo>
                  <a:pt x="0" y="5583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86203" y="2246807"/>
            <a:ext cx="6157797" cy="2651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56"/>
              </a:lnSpc>
            </a:pPr>
            <a:r>
              <a:rPr lang="en-US" b="true" sz="8040" i="true" spc="755">
                <a:solidFill>
                  <a:srgbClr val="FFDE59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FUNCIONES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9103" y="5442543"/>
            <a:ext cx="10749535" cy="181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495" indent="-370748" lvl="1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Reclutamiento de candidatos especializados en TI.</a:t>
            </a:r>
          </a:p>
          <a:p>
            <a:pPr algn="l" marL="741495" indent="-370748" lvl="1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Entrevistas técnicas coordinadas.</a:t>
            </a:r>
          </a:p>
          <a:p>
            <a:pPr algn="l" marL="741495" indent="-370748" lvl="1">
              <a:lnSpc>
                <a:spcPts val="4808"/>
              </a:lnSpc>
              <a:buFont typeface="Arial"/>
              <a:buChar char="•"/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Evaluaciones psicométricas y técnicas.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88488" y="4124320"/>
            <a:ext cx="4628141" cy="110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3"/>
              </a:lnSpc>
            </a:pPr>
            <a:r>
              <a:rPr lang="en-US" b="true" sz="2773" i="true" spc="260">
                <a:solidFill>
                  <a:srgbClr val="FFBD59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DEP. DE RECLUTAMIENTO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872490" y="-1243102"/>
            <a:ext cx="12199553" cy="13082533"/>
            <a:chOff x="0" y="0"/>
            <a:chExt cx="3213051" cy="3445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13051" cy="3445606"/>
            </a:xfrm>
            <a:custGeom>
              <a:avLst/>
              <a:gdLst/>
              <a:ahLst/>
              <a:cxnLst/>
              <a:rect r="r" b="b" t="t" l="l"/>
              <a:pathLst>
                <a:path h="3445606" w="3213051">
                  <a:moveTo>
                    <a:pt x="17769" y="0"/>
                  </a:moveTo>
                  <a:lnTo>
                    <a:pt x="3195282" y="0"/>
                  </a:lnTo>
                  <a:cubicBezTo>
                    <a:pt x="3199995" y="0"/>
                    <a:pt x="3204514" y="1872"/>
                    <a:pt x="3207847" y="5204"/>
                  </a:cubicBezTo>
                  <a:cubicBezTo>
                    <a:pt x="3211179" y="8537"/>
                    <a:pt x="3213051" y="13056"/>
                    <a:pt x="3213051" y="17769"/>
                  </a:cubicBezTo>
                  <a:lnTo>
                    <a:pt x="3213051" y="3427837"/>
                  </a:lnTo>
                  <a:cubicBezTo>
                    <a:pt x="3213051" y="3432549"/>
                    <a:pt x="3211179" y="3437069"/>
                    <a:pt x="3207847" y="3440401"/>
                  </a:cubicBezTo>
                  <a:cubicBezTo>
                    <a:pt x="3204514" y="3443734"/>
                    <a:pt x="3199995" y="3445606"/>
                    <a:pt x="3195282" y="3445606"/>
                  </a:cubicBezTo>
                  <a:lnTo>
                    <a:pt x="17769" y="3445606"/>
                  </a:lnTo>
                  <a:cubicBezTo>
                    <a:pt x="13056" y="3445606"/>
                    <a:pt x="8537" y="3443734"/>
                    <a:pt x="5204" y="3440401"/>
                  </a:cubicBezTo>
                  <a:cubicBezTo>
                    <a:pt x="1872" y="3437069"/>
                    <a:pt x="0" y="3432549"/>
                    <a:pt x="0" y="3427837"/>
                  </a:cubicBezTo>
                  <a:lnTo>
                    <a:pt x="0" y="17769"/>
                  </a:lnTo>
                  <a:cubicBezTo>
                    <a:pt x="0" y="13056"/>
                    <a:pt x="1872" y="8537"/>
                    <a:pt x="5204" y="5204"/>
                  </a:cubicBezTo>
                  <a:cubicBezTo>
                    <a:pt x="8537" y="1872"/>
                    <a:pt x="13056" y="0"/>
                    <a:pt x="1776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13051" cy="3483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74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50785" y="2706787"/>
            <a:ext cx="7284830" cy="5848926"/>
            <a:chOff x="0" y="0"/>
            <a:chExt cx="7467600" cy="59956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A1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9337" r="0" b="-933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735615" y="488561"/>
            <a:ext cx="9290489" cy="1051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35"/>
              </a:lnSpc>
              <a:spcBef>
                <a:spcPct val="0"/>
              </a:spcBef>
            </a:pPr>
            <a:r>
              <a:rPr lang="en-US" b="true" sz="6721" spc="127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DATOS NECESARIOS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7022" y="3085529"/>
            <a:ext cx="9290489" cy="617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1053" indent="-255527" lvl="1">
              <a:lnSpc>
                <a:spcPts val="3811"/>
              </a:lnSpc>
              <a:buFont typeface="Arial"/>
              <a:buChar char="•"/>
            </a:pPr>
            <a:r>
              <a:rPr lang="en-US" b="true" sz="236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Administración y Finanzas: </a:t>
            </a:r>
            <a:r>
              <a:rPr lang="en-US" sz="23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Facturas emitidas y recibidas, transacciones bancarias, y reportes fiscales.</a:t>
            </a:r>
          </a:p>
          <a:p>
            <a:pPr algn="just" marL="511053" indent="-255527" lvl="1">
              <a:lnSpc>
                <a:spcPts val="3811"/>
              </a:lnSpc>
              <a:buFont typeface="Arial"/>
              <a:buChar char="•"/>
            </a:pPr>
            <a:r>
              <a:rPr lang="en-US" b="true" sz="236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Tecnología y Plataforma: </a:t>
            </a:r>
            <a:r>
              <a:rPr lang="en-US" sz="23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Usuarios del sistema, registro de actividad del sistema, métricas de uso de plataforma, y control de accesos y roles.</a:t>
            </a:r>
          </a:p>
          <a:p>
            <a:pPr algn="just" marL="511053" indent="-255527" lvl="1">
              <a:lnSpc>
                <a:spcPts val="3811"/>
              </a:lnSpc>
              <a:buFont typeface="Arial"/>
              <a:buChar char="•"/>
            </a:pPr>
            <a:r>
              <a:rPr lang="en-US" b="true" sz="236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Marketing y Comunicación:</a:t>
            </a:r>
            <a:r>
              <a:rPr lang="en-US" sz="23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Contenidos y publicaciones programadas, nombre, tipo, canal, fechas y presupuestos de campañas.</a:t>
            </a:r>
          </a:p>
          <a:p>
            <a:pPr algn="just" marL="511053" indent="-255527" lvl="1">
              <a:lnSpc>
                <a:spcPts val="3811"/>
              </a:lnSpc>
              <a:buFont typeface="Arial"/>
              <a:buChar char="•"/>
            </a:pPr>
            <a:r>
              <a:rPr lang="en-US" b="true" sz="236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Legal:</a:t>
            </a:r>
            <a:r>
              <a:rPr lang="en-US" sz="23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Registro de licencias o permisos vigentes, política de privacidad y protección de datos, y historial de revisiones legales.</a:t>
            </a:r>
          </a:p>
          <a:p>
            <a:pPr algn="just" marL="511053" indent="-255527" lvl="1">
              <a:lnSpc>
                <a:spcPts val="3811"/>
              </a:lnSpc>
              <a:buFont typeface="Arial"/>
              <a:buChar char="•"/>
            </a:pPr>
            <a:r>
              <a:rPr lang="en-US" b="true" sz="236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Reclutamiento: </a:t>
            </a:r>
            <a:r>
              <a:rPr lang="en-US" sz="23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Datos personales, habilidades, experiencia, CV y disponibilidad de candidatos, posiciones abiertas, y historial de colocaciones por reclutador.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27022" y="1845886"/>
            <a:ext cx="9290489" cy="93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sz="23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Los datos e información necesarios para los departamento de la empresa son: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4302" y="2817940"/>
            <a:ext cx="8897202" cy="4430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00"/>
              </a:lnSpc>
            </a:pPr>
            <a:r>
              <a:rPr lang="en-US" b="true" sz="12714" spc="1195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478627" y="1685723"/>
            <a:ext cx="0" cy="6915554"/>
          </a:xfrm>
          <a:prstGeom prst="line">
            <a:avLst/>
          </a:prstGeom>
          <a:ln cap="flat" w="66675">
            <a:solidFill>
              <a:srgbClr val="E3D8D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8502801" y="331078"/>
            <a:ext cx="10116277" cy="9454121"/>
          </a:xfrm>
          <a:custGeom>
            <a:avLst/>
            <a:gdLst/>
            <a:ahLst/>
            <a:cxnLst/>
            <a:rect r="r" b="b" t="t" l="l"/>
            <a:pathLst>
              <a:path h="9454121" w="10116277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DAGxOBK2Ys4</dc:identifier>
  <dcterms:modified xsi:type="dcterms:W3CDTF">2011-08-01T06:04:30Z</dcterms:modified>
  <cp:revision>1</cp:revision>
  <dc:title>CEO</dc:title>
</cp:coreProperties>
</file>